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351" r:id="rId4"/>
    <p:sldId id="353" r:id="rId5"/>
    <p:sldId id="354" r:id="rId6"/>
    <p:sldId id="288" r:id="rId7"/>
    <p:sldId id="289" r:id="rId8"/>
    <p:sldId id="291" r:id="rId9"/>
    <p:sldId id="292" r:id="rId10"/>
    <p:sldId id="376" r:id="rId11"/>
    <p:sldId id="381" r:id="rId12"/>
    <p:sldId id="382" r:id="rId13"/>
    <p:sldId id="383" r:id="rId14"/>
    <p:sldId id="384" r:id="rId15"/>
    <p:sldId id="385" r:id="rId16"/>
    <p:sldId id="404" r:id="rId17"/>
    <p:sldId id="405" r:id="rId18"/>
    <p:sldId id="375" r:id="rId19"/>
  </p:sldIdLst>
  <p:sldSz cx="9144000" cy="6858000" type="screen4x3"/>
  <p:notesSz cx="7102475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99"/>
    <a:srgbClr val="FB8585"/>
    <a:srgbClr val="FF8B93"/>
    <a:srgbClr val="FF818A"/>
    <a:srgbClr val="FF757F"/>
    <a:srgbClr val="FF8F97"/>
    <a:srgbClr val="FF737C"/>
    <a:srgbClr val="FF6873"/>
    <a:srgbClr val="D41826"/>
    <a:srgbClr val="C7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67" autoAdjust="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7102475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307773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3092" y="1"/>
            <a:ext cx="3076095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84273" algn="l"/>
                <a:tab pos="1568547" algn="l"/>
                <a:tab pos="2352820" algn="l"/>
                <a:tab pos="3137093" algn="l"/>
              </a:tabLst>
              <a:defRPr sz="13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pt-PT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10248" y="4861442"/>
            <a:ext cx="5680336" cy="460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9721106"/>
            <a:ext cx="307773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9066" tIns="49533" rIns="99066" bIns="49533" anchor="ctr"/>
          <a:lstStyle/>
          <a:p>
            <a:endParaRPr lang="pt-P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3092" y="9721106"/>
            <a:ext cx="3076095" cy="509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506" tIns="50703" rIns="97506" bIns="50703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84273" algn="l"/>
                <a:tab pos="1568547" algn="l"/>
                <a:tab pos="2352820" algn="l"/>
                <a:tab pos="3137093" algn="l"/>
              </a:tabLst>
              <a:defRPr sz="13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1C953728-7D47-44A4-A271-9338639E5256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38FEBB-F5C2-4182-9C59-B05807A756A6}" type="slidenum">
              <a:rPr lang="pt-PT"/>
              <a:pPr/>
              <a:t>4</a:t>
            </a:fld>
            <a:endParaRPr lang="pt-PT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C12E44-BC39-4108-B16D-DF417F5DF8EF}" type="slidenum">
              <a:rPr lang="pt-PT"/>
              <a:pPr/>
              <a:t>5</a:t>
            </a:fld>
            <a:endParaRPr lang="pt-PT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D48E76-77B2-47C3-8520-2C9B9ECD1D29}" type="slidenum">
              <a:rPr lang="pt-PT"/>
              <a:pPr/>
              <a:t>6</a:t>
            </a:fld>
            <a:endParaRPr lang="pt-PT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997811-29F5-4E01-99AA-B686C526180C}" type="slidenum">
              <a:rPr lang="pt-PT"/>
              <a:pPr/>
              <a:t>7</a:t>
            </a:fld>
            <a:endParaRPr lang="pt-PT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38FEBB-F5C2-4182-9C59-B05807A756A6}" type="slidenum">
              <a:rPr lang="pt-PT"/>
              <a:pPr/>
              <a:t>8</a:t>
            </a:fld>
            <a:endParaRPr lang="pt-PT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95676C-7092-4016-8025-1582788554D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5DB51D-8D19-4184-BDD2-D2C6CC291A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8938" y="203200"/>
            <a:ext cx="2055812" cy="613568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203200"/>
            <a:ext cx="6019800" cy="613568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AFA1FB-DD7F-442F-9D8A-2A59BABFED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DB87AD-EF8D-4B48-8582-C6FB0CE50B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1CD67B-D7EB-436A-9C02-DCBD577839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FF17C2-D90C-485B-9A88-897C0CFD00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66738" y="1460500"/>
            <a:ext cx="4037012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6150" y="1460500"/>
            <a:ext cx="4038600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0D40114-04D2-4CAC-A6C2-32E0EDEBBA2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466725-76CD-439C-8934-F35BC9A3E8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B026DD-33E5-41CD-88EB-3CB1691515D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15772E-0421-413C-A207-2640B1846D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851157-8FCE-4216-95FC-9539E43704E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643777-A951-4336-A934-FEDB6FEA57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85D9D5-7CE6-4A98-A238-8F8A3023A0D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28687E-4407-45AA-816C-D1B8A74612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8938" y="203200"/>
            <a:ext cx="2055812" cy="613568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203200"/>
            <a:ext cx="6019800" cy="613568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76B834-7FA4-4C68-AF06-C3B7169515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7C6BBA2-305F-4825-BFCF-2D2E880C91D5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B2C7F2-3EFB-40E7-AB1A-15390E7EF7F2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968E59-CA69-4E1F-A35C-9D0CF22B9D21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751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837113" y="1600200"/>
            <a:ext cx="40767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420E9F-AD9B-422C-9CB5-C4D7E336A6F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852E9B-2189-4A7C-A2D3-FC16D0A3390E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EFA984F-B6F5-4D69-BF59-E4BE2A32EA8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3ADA4D-AFA0-4146-A665-1F85B9A768F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1C7394-D322-4181-99DD-2FBAE02F214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53B42C-885F-4F19-9DD0-E486E6745D9E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D42150-F744-4018-A72F-638CE5BADC80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928591-F872-4A3E-9CB7-D08A18AEB26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4863" cy="57134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7134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0025EA-18A1-4487-9589-14390FB311BD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66738" y="1460500"/>
            <a:ext cx="4037012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6150" y="1460500"/>
            <a:ext cx="4038600" cy="4878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A0D354-14B0-4F9D-A57B-5FF2AD01B20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C308B2-755D-4CF1-8D21-3DE02C3602A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544FDA-5409-4E9F-B12B-BC3A1C3F43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6B87F8-6AAB-44AF-ADD9-B0BB9EF829D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22CDDB-897D-4EB3-A88B-BDFC03A3FCE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2D3289-6210-4FD3-A068-81C128FDCB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321175"/>
            <a:ext cx="9144000" cy="162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125" y="6096000"/>
            <a:ext cx="2279650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600200" y="2743200"/>
            <a:ext cx="838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9600">
                <a:solidFill>
                  <a:srgbClr val="87D9C2"/>
                </a:solidFill>
              </a:rPr>
              <a:t>(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10800000">
            <a:off x="7772400" y="2744788"/>
            <a:ext cx="838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9600">
                <a:solidFill>
                  <a:srgbClr val="87D9C2"/>
                </a:solidFill>
              </a:rPr>
              <a:t>(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60500"/>
            <a:ext cx="8228012" cy="487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4"/>
            <a:r>
              <a:rPr lang="en-GB" smtClean="0"/>
              <a:t>Nono nível de destaque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203200"/>
            <a:ext cx="77184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E00034"/>
                </a:solidFill>
                <a:latin typeface="Times New Roman" pitchFamily="16" charset="0"/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E00034"/>
                </a:solidFill>
                <a:latin typeface="Times New Roman" pitchFamily="16" charset="0"/>
              </a:defRPr>
            </a:lvl1pPr>
          </a:lstStyle>
          <a:p>
            <a:fld id="{FDA21E02-CFD1-4F41-891F-BC51E3F43BB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60500"/>
            <a:ext cx="8228012" cy="487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4"/>
            <a:r>
              <a:rPr lang="en-GB" smtClean="0"/>
              <a:t>Nono nível de destaque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203200"/>
            <a:ext cx="77184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1000" b="1">
                <a:solidFill>
                  <a:srgbClr val="4B08A1"/>
                </a:solidFill>
                <a:latin typeface="Times New Roman" pitchFamily="16" charset="0"/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44000" tIns="684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800" b="1">
                <a:solidFill>
                  <a:srgbClr val="4B08A1"/>
                </a:solidFill>
                <a:latin typeface="Times New Roman" pitchFamily="16" charset="0"/>
              </a:defRPr>
            </a:lvl1pPr>
          </a:lstStyle>
          <a:p>
            <a:fld id="{7560AA9B-D8B2-4112-8F44-F3FACA600F5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57200" y="6497638"/>
            <a:ext cx="8686800" cy="360362"/>
          </a:xfrm>
          <a:prstGeom prst="rect">
            <a:avLst/>
          </a:prstGeom>
          <a:solidFill>
            <a:srgbClr val="87D9C2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71488" y="0"/>
            <a:ext cx="8675687" cy="1446213"/>
          </a:xfrm>
          <a:prstGeom prst="rect">
            <a:avLst/>
          </a:prstGeom>
          <a:solidFill>
            <a:srgbClr val="87D9C2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86800" y="3352800"/>
            <a:ext cx="238125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67550" y="6248400"/>
            <a:ext cx="1800225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6475413" cy="8191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títuloClique para editar o estilo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304213" cy="44942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Faça clique para editar o formato do texto do destaque</a:t>
            </a:r>
          </a:p>
          <a:p>
            <a:pPr lvl="1"/>
            <a:r>
              <a:rPr lang="en-GB" smtClean="0"/>
              <a:t>Segundo nível de destaque</a:t>
            </a:r>
          </a:p>
          <a:p>
            <a:pPr lvl="2"/>
            <a:r>
              <a:rPr lang="en-GB" smtClean="0"/>
              <a:t>Terceiro nível de destaque</a:t>
            </a:r>
          </a:p>
          <a:p>
            <a:pPr lvl="3"/>
            <a:r>
              <a:rPr lang="en-GB" smtClean="0"/>
              <a:t>Quarto nível de destaque</a:t>
            </a:r>
          </a:p>
          <a:p>
            <a:pPr lvl="4"/>
            <a:r>
              <a:rPr lang="en-GB" smtClean="0"/>
              <a:t>Quinto nível de destaque</a:t>
            </a:r>
          </a:p>
          <a:p>
            <a:pPr lvl="4"/>
            <a:r>
              <a:rPr lang="en-GB" smtClean="0"/>
              <a:t>Sexto nível de destaque</a:t>
            </a:r>
          </a:p>
          <a:p>
            <a:pPr lvl="4"/>
            <a:r>
              <a:rPr lang="en-GB" smtClean="0"/>
              <a:t>Sétimo nível de destaque</a:t>
            </a:r>
          </a:p>
          <a:p>
            <a:pPr lvl="4"/>
            <a:r>
              <a:rPr lang="en-GB" smtClean="0"/>
              <a:t>Oitavo nível de destaque</a:t>
            </a:r>
          </a:p>
          <a:p>
            <a:pPr lvl="0"/>
            <a:r>
              <a:rPr lang="en-GB" smtClean="0"/>
              <a:t>Nono nível de destaqueClique para editar os estilos</a:t>
            </a:r>
          </a:p>
          <a:p>
            <a:pPr lvl="1"/>
            <a:r>
              <a:rPr lang="en-GB" smtClean="0"/>
              <a:t>Segundo nível</a:t>
            </a:r>
          </a:p>
          <a:p>
            <a:pPr lvl="2"/>
            <a:r>
              <a:rPr lang="en-GB" smtClean="0"/>
              <a:t>Terceiro nível</a:t>
            </a:r>
          </a:p>
          <a:p>
            <a:pPr lvl="3"/>
            <a:r>
              <a:rPr lang="en-GB" smtClean="0"/>
              <a:t>Quarto nível</a:t>
            </a:r>
          </a:p>
          <a:p>
            <a:pPr lvl="4"/>
            <a:r>
              <a:rPr lang="en-GB" smtClean="0"/>
              <a:t>Quinto nível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676400" y="6496050"/>
            <a:ext cx="1065213" cy="32226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144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</a:tabLst>
              <a:defRPr sz="1100" b="1">
                <a:solidFill>
                  <a:srgbClr val="4B08A1"/>
                </a:solidFill>
              </a:defRPr>
            </a:lvl1pPr>
          </a:lstStyle>
          <a:p>
            <a:r>
              <a:rPr lang="pt-PT"/>
              <a:t>www.ipst.pt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55650" y="6505575"/>
            <a:ext cx="766763" cy="32226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</a:tabLst>
              <a:defRPr sz="800" b="1">
                <a:solidFill>
                  <a:srgbClr val="4B08A1"/>
                </a:solidFill>
              </a:defRPr>
            </a:lvl1pPr>
          </a:lstStyle>
          <a:p>
            <a:fld id="{D37C1948-E234-4110-BE60-253776841298}" type="slidenum">
              <a:rPr lang="pt-PT"/>
              <a:pPr/>
              <a:t>‹nº›</a:t>
            </a:fld>
            <a:endParaRPr lang="pt-PT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1524000" y="6572250"/>
            <a:ext cx="1588" cy="182563"/>
          </a:xfrm>
          <a:prstGeom prst="line">
            <a:avLst/>
          </a:prstGeom>
          <a:noFill/>
          <a:ln w="3240">
            <a:solidFill>
              <a:srgbClr val="9B8C75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883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7347D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17347D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7347D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7347D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tura de ecrã - 2013-07-24, 21.52.49.png"/>
          <p:cNvPicPr>
            <a:picLocks noChangeAspect="1"/>
          </p:cNvPicPr>
          <p:nvPr/>
        </p:nvPicPr>
        <p:blipFill>
          <a:blip r:embed="rId2" cstate="print"/>
          <a:srcRect l="7758" t="4327" r="8760" b="2400"/>
          <a:stretch>
            <a:fillRect/>
          </a:stretch>
        </p:blipFill>
        <p:spPr>
          <a:xfrm>
            <a:off x="-1" y="0"/>
            <a:ext cx="919595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2204864"/>
            <a:ext cx="6336704" cy="3643338"/>
          </a:xfrm>
        </p:spPr>
        <p:txBody>
          <a:bodyPr/>
          <a:lstStyle/>
          <a:p>
            <a:pPr indent="1746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indent="17463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Há doenças como as Leucemias e alguns tipos de </a:t>
            </a:r>
            <a:r>
              <a:rPr lang="pt-PT" sz="3200" b="1" dirty="0" err="1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Linfomas</a:t>
            </a:r>
            <a:r>
              <a:rPr lang="pt-PT" sz="32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, entre outras</a:t>
            </a:r>
            <a:r>
              <a:rPr lang="pt-PT" sz="3200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, que podem ser curadas através de </a:t>
            </a:r>
            <a:r>
              <a:rPr lang="pt-PT" sz="3200" b="1" dirty="0" smtClean="0">
                <a:solidFill>
                  <a:srgbClr val="9B8C75"/>
                </a:solidFill>
                <a:latin typeface="Arial Narrow"/>
                <a:ea typeface="SimSun" charset="-122"/>
                <a:cs typeface="Arial Narrow"/>
              </a:rPr>
              <a:t>um Transplante de Medula Óssea</a:t>
            </a:r>
            <a:r>
              <a:rPr lang="pt-PT" sz="3200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smtClean="0">
                <a:ln>
                  <a:noFill/>
                </a:ln>
                <a:solidFill>
                  <a:srgbClr val="E00034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0336" y="2258825"/>
            <a:ext cx="5977888" cy="3330415"/>
          </a:xfrm>
        </p:spPr>
        <p:txBody>
          <a:bodyPr/>
          <a:lstStyle/>
          <a:p>
            <a:pPr marL="0" indent="1746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0" indent="17463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Estes doentes só têm </a:t>
            </a:r>
            <a:r>
              <a:rPr lang="pt-PT" sz="3200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25% de hipóteses de terem um irmão igual, e a percentagem de encontrarem um dador compatível não aparentado </a:t>
            </a:r>
            <a:r>
              <a:rPr lang="pt-PT" sz="32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é de 1/1000</a:t>
            </a:r>
            <a:r>
              <a:rPr lang="pt-PT" sz="3200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E00034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0608" y="2001950"/>
            <a:ext cx="5543560" cy="3587290"/>
          </a:xfrm>
        </p:spPr>
        <p:txBody>
          <a:bodyPr/>
          <a:lstStyle/>
          <a:p>
            <a:pPr>
              <a:lnSpc>
                <a:spcPts val="3988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0" indent="17463">
              <a:lnSpc>
                <a:spcPts val="3988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O REGISTO PORTUGUÊS DE DADORES DE MEDULA ÓSSEA </a:t>
            </a:r>
            <a:r>
              <a:rPr lang="pt-PT" sz="3200" b="1" dirty="0" smtClean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existe para que se possam encontrar DADORES para estes casos. </a:t>
            </a:r>
            <a:r>
              <a:rPr lang="pt-PT" sz="32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 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smtClean="0">
                <a:ln>
                  <a:noFill/>
                </a:ln>
                <a:solidFill>
                  <a:srgbClr val="E00034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2204864"/>
            <a:ext cx="5112568" cy="2880320"/>
          </a:xfrm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E00034"/>
                </a:solidFill>
                <a:latin typeface="Arial Narrow" pitchFamily="34" charset="0"/>
                <a:ea typeface="SimSun" charset="-122"/>
                <a:cs typeface="Arial Narrow"/>
              </a:rPr>
              <a:t>Só Precisa de: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  <a:cs typeface="Arial Narrow"/>
              </a:rPr>
              <a:t>Pesar pelo menos 50Kgs,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  <a:cs typeface="Arial Narrow"/>
              </a:rPr>
              <a:t>Entre 18 a 45 anos de idade,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3200" b="1" dirty="0" smtClean="0">
                <a:solidFill>
                  <a:srgbClr val="9B8C75"/>
                </a:solidFill>
                <a:latin typeface="Arial Narrow" pitchFamily="34" charset="0"/>
                <a:ea typeface="SimSun" charset="-122"/>
                <a:cs typeface="Arial Narrow"/>
              </a:rPr>
              <a:t>Ser saudável</a:t>
            </a:r>
            <a:r>
              <a:rPr lang="pt-PT" sz="32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  <a:cs typeface="Arial Narrow"/>
              </a:rPr>
              <a:t>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571472" y="428604"/>
            <a:ext cx="5929354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smtClean="0">
                <a:ln>
                  <a:noFill/>
                </a:ln>
                <a:solidFill>
                  <a:srgbClr val="E00034"/>
                </a:solidFill>
                <a:effectLst/>
                <a:uLnTx/>
                <a:uFillTx/>
                <a:latin typeface="Impact" pitchFamily="34" charset="0"/>
                <a:ea typeface="SimSun" charset="-122"/>
                <a:cs typeface="+mj-cs"/>
              </a:rPr>
              <a:t>INSCRIÇÃO DE POTENCIAIS DADORES DE MEDULA ÓSSEA . . .  </a:t>
            </a: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1472" y="1571612"/>
            <a:ext cx="8223278" cy="4767276"/>
          </a:xfrm>
        </p:spPr>
        <p:txBody>
          <a:bodyPr/>
          <a:lstStyle/>
          <a:p>
            <a:endParaRPr lang="pt-PT" dirty="0" smtClean="0"/>
          </a:p>
          <a:p>
            <a:endParaRPr lang="pt-PT" dirty="0" smtClean="0">
              <a:latin typeface="Britannic Bold" pitchFamily="34" charset="0"/>
            </a:endParaRPr>
          </a:p>
          <a:p>
            <a:r>
              <a:rPr lang="pt-PT" dirty="0" smtClean="0">
                <a:latin typeface="Britannic Bold" pitchFamily="34" charset="0"/>
              </a:rPr>
              <a:t>Em </a:t>
            </a:r>
            <a:r>
              <a:rPr lang="pt-PT" dirty="0" smtClean="0">
                <a:latin typeface="Britannic Bold" pitchFamily="34" charset="0"/>
              </a:rPr>
              <a:t>nome dos Doentes Portugueses </a:t>
            </a:r>
            <a:r>
              <a:rPr lang="pt-PT" dirty="0" smtClean="0">
                <a:latin typeface="Britannic Bold" pitchFamily="34" charset="0"/>
              </a:rPr>
              <a:t>e do IPST,IP…</a:t>
            </a:r>
            <a:endParaRPr lang="pt-PT" dirty="0" smtClean="0">
              <a:latin typeface="Britannic Bold" pitchFamily="34" charset="0"/>
            </a:endParaRPr>
          </a:p>
          <a:p>
            <a:endParaRPr lang="pt-PT" dirty="0" smtClean="0">
              <a:latin typeface="Britannic Bold" pitchFamily="34" charset="0"/>
            </a:endParaRP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601216" y="496890"/>
            <a:ext cx="2602632" cy="1131910"/>
          </a:xfrm>
        </p:spPr>
        <p:txBody>
          <a:bodyPr>
            <a:normAutofit/>
          </a:bodyPr>
          <a:lstStyle/>
          <a:p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2448272"/>
          </a:xfrm>
        </p:spPr>
        <p:txBody>
          <a:bodyPr/>
          <a:lstStyle/>
          <a:p>
            <a:pPr algn="ctr"/>
            <a:r>
              <a:rPr lang="pt-PT" sz="4000" dirty="0" smtClean="0">
                <a:latin typeface="Arial Narrow" pitchFamily="34" charset="0"/>
              </a:rPr>
              <a:t> </a:t>
            </a:r>
            <a:r>
              <a:rPr lang="pt-PT" sz="4000" b="1" dirty="0" smtClean="0">
                <a:latin typeface="Arial Narrow" pitchFamily="34" charset="0"/>
              </a:rPr>
              <a:t>OBRIGADA </a:t>
            </a:r>
          </a:p>
          <a:p>
            <a:pPr algn="ctr"/>
            <a:r>
              <a:rPr lang="pt-PT" sz="4000" b="1" dirty="0" smtClean="0">
                <a:latin typeface="Arial Narrow" pitchFamily="34" charset="0"/>
              </a:rPr>
              <a:t>por serem</a:t>
            </a:r>
          </a:p>
          <a:p>
            <a:pPr algn="ctr"/>
            <a:r>
              <a:rPr lang="pt-PT" sz="4000" b="1" dirty="0" smtClean="0">
                <a:latin typeface="Arial Narrow" pitchFamily="34" charset="0"/>
              </a:rPr>
              <a:t>ESSENCIAIS Á VIDA!!!</a:t>
            </a:r>
          </a:p>
          <a:p>
            <a:pPr algn="just"/>
            <a:endParaRPr lang="pt-PT" sz="3600" dirty="0">
              <a:latin typeface="Arial Narrow" pitchFamily="34" charset="0"/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601216" y="496890"/>
            <a:ext cx="2602632" cy="1131910"/>
          </a:xfrm>
        </p:spPr>
        <p:txBody>
          <a:bodyPr>
            <a:normAutofit fontScale="90000"/>
          </a:bodyPr>
          <a:lstStyle/>
          <a:p>
            <a:r>
              <a:rPr lang="pt-PT" sz="3200" dirty="0" smtClean="0">
                <a:latin typeface="Britannic Bold" pitchFamily="34" charset="0"/>
              </a:rPr>
              <a:t>Em nome </a:t>
            </a:r>
            <a:r>
              <a:rPr lang="pt-PT" sz="3200" dirty="0" smtClean="0">
                <a:latin typeface="Britannic Bold" pitchFamily="34" charset="0"/>
              </a:rPr>
              <a:t>dos</a:t>
            </a:r>
            <a:r>
              <a:rPr lang="pt-PT" sz="2800" dirty="0" smtClean="0">
                <a:latin typeface="Britannic Bold" pitchFamily="34" charset="0"/>
              </a:rPr>
              <a:t> </a:t>
            </a:r>
            <a:r>
              <a:rPr lang="pt-PT" sz="2800" dirty="0" smtClean="0">
                <a:latin typeface="Britannic Bold" pitchFamily="34" charset="0"/>
              </a:rPr>
              <a:t>e do IPST,IP…</a:t>
            </a:r>
            <a:br>
              <a:rPr lang="pt-PT" sz="2800" dirty="0" smtClean="0">
                <a:latin typeface="Britannic Bold" pitchFamily="34" charset="0"/>
              </a:rPr>
            </a:br>
            <a:r>
              <a:rPr lang="pt-PT" sz="3200" dirty="0" smtClean="0">
                <a:latin typeface="Britannic Bold" pitchFamily="34" charset="0"/>
              </a:rPr>
              <a:t>o </a:t>
            </a:r>
            <a:r>
              <a:rPr lang="pt-PT" sz="3200" dirty="0" smtClean="0">
                <a:latin typeface="Britannic Bold" pitchFamily="34" charset="0"/>
              </a:rPr>
              <a:t>IPST,IP…</a:t>
            </a:r>
            <a:br>
              <a:rPr lang="pt-PT" sz="3200" dirty="0" smtClean="0">
                <a:latin typeface="Britannic Bold" pitchFamily="34" charset="0"/>
              </a:rPr>
            </a:br>
            <a:endParaRPr lang="pt-PT" sz="3200" dirty="0"/>
          </a:p>
        </p:txBody>
      </p:sp>
      <p:pic>
        <p:nvPicPr>
          <p:cNvPr id="4098" name="Picture 2" descr="C:\Users\Utilizador\Desktop\IMMOCHAN 2013\1apoio_socia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050" y="4005064"/>
            <a:ext cx="3541142" cy="2549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IPST, IP</a:t>
            </a:r>
          </a:p>
        </p:txBody>
      </p:sp>
      <p:pic>
        <p:nvPicPr>
          <p:cNvPr id="9" name="Picture 8" descr="Captura de ecrã - 2013-07-24, 21.53.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8453"/>
            <a:ext cx="9144000" cy="3881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835679" cy="3962400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1600" b="1" dirty="0" smtClean="0">
              <a:solidFill>
                <a:srgbClr val="39059D"/>
              </a:solidFill>
              <a:latin typeface="Arial Narrow" charset="0"/>
            </a:endParaRPr>
          </a:p>
          <a:p>
            <a:pPr marL="265113" indent="-180975"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  O </a:t>
            </a:r>
            <a:r>
              <a:rPr lang="pt-PT" sz="2400" dirty="0" smtClean="0">
                <a:solidFill>
                  <a:srgbClr val="39059D"/>
                </a:solidFill>
                <a:latin typeface="Arial Narrow" charset="0"/>
              </a:rPr>
              <a:t>IPST, IP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tem por missão garantir e regular, a nível nacional, a actividade da medicina </a:t>
            </a:r>
            <a:r>
              <a:rPr lang="pt-PT" sz="2400" b="0" dirty="0" err="1" smtClean="0">
                <a:solidFill>
                  <a:srgbClr val="39059D"/>
                </a:solidFill>
                <a:latin typeface="Arial Narrow" charset="0"/>
              </a:rPr>
              <a:t>transfusional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 e da transplantação e garantir a dádiva, colheita, análise, processamento, preservação, armazenamento e distribuição de sangue humano, de componentes sanguíneos, de órgãos, tecidos e células de origem humana...</a:t>
            </a: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</a:pPr>
            <a:endParaRPr lang="pt-PT" sz="2400" b="0" dirty="0" smtClean="0">
              <a:solidFill>
                <a:srgbClr val="39059D"/>
              </a:solidFill>
            </a:endParaRPr>
          </a:p>
        </p:txBody>
      </p:sp>
      <p:pic>
        <p:nvPicPr>
          <p:cNvPr id="5124" name="Picture 3" descr="Captura de ecrã - 2012-10-08, 22.26.51.png"/>
          <p:cNvPicPr>
            <a:picLocks noChangeAspect="1"/>
          </p:cNvPicPr>
          <p:nvPr/>
        </p:nvPicPr>
        <p:blipFill>
          <a:blip r:embed="rId2" cstate="print">
            <a:lum bright="-14000" contrast="2000"/>
          </a:blip>
          <a:srcRect l="7443" t="2068" r="42375"/>
          <a:stretch>
            <a:fillRect/>
          </a:stretch>
        </p:blipFill>
        <p:spPr bwMode="auto">
          <a:xfrm>
            <a:off x="6826250" y="4419600"/>
            <a:ext cx="2317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Captura de ecrã - 2012-10-08, 22.26.51.png"/>
          <p:cNvPicPr>
            <a:picLocks noChangeAspect="1"/>
          </p:cNvPicPr>
          <p:nvPr/>
        </p:nvPicPr>
        <p:blipFill>
          <a:blip r:embed="rId2" cstate="print">
            <a:lum bright="-14000" contrast="2000"/>
          </a:blip>
          <a:srcRect l="7443" t="2068" r="42375" b="80942"/>
          <a:stretch>
            <a:fillRect/>
          </a:stretch>
        </p:blipFill>
        <p:spPr bwMode="auto">
          <a:xfrm>
            <a:off x="6816725" y="0"/>
            <a:ext cx="2327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533400"/>
            <a:ext cx="4648200" cy="1219200"/>
          </a:xfrm>
        </p:spPr>
        <p:txBody>
          <a:bodyPr/>
          <a:lstStyle/>
          <a:p>
            <a:pPr eaLnBrk="1" hangingPunct="1"/>
            <a:r>
              <a:rPr lang="pt-PT" dirty="0" smtClean="0">
                <a:solidFill>
                  <a:srgbClr val="D41826"/>
                </a:solidFill>
                <a:latin typeface="Impact"/>
                <a:cs typeface="Impact"/>
              </a:rPr>
              <a:t>Missão do IPST,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6000792" cy="5214974"/>
          </a:xfrm>
          <a:noFill/>
        </p:spPr>
        <p:txBody>
          <a:bodyPr/>
          <a:lstStyle/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000" b="0" dirty="0" smtClean="0">
                <a:solidFill>
                  <a:srgbClr val="39059D"/>
                </a:solidFill>
                <a:latin typeface="Arial Narrow" charset="0"/>
              </a:rPr>
              <a:t>…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Promover a dádiva de sangue, células, tecidos e órgãos perseguindo a auto-suficiência Nacional;…</a:t>
            </a: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endParaRPr lang="pt-PT" sz="2000" b="0" dirty="0" smtClean="0">
              <a:solidFill>
                <a:srgbClr val="39059D"/>
              </a:solidFill>
              <a:latin typeface="Arial Narrow" charset="0"/>
            </a:endParaRPr>
          </a:p>
          <a:p>
            <a:pPr algn="just" eaLnBrk="1" hangingPunct="1">
              <a:lnSpc>
                <a:spcPct val="115000"/>
              </a:lnSpc>
              <a:spcAft>
                <a:spcPct val="5000"/>
              </a:spcAft>
              <a:buFont typeface="Wingdings" charset="2"/>
              <a:buNone/>
            </a:pPr>
            <a:r>
              <a:rPr lang="pt-PT" sz="2000" dirty="0" smtClean="0">
                <a:solidFill>
                  <a:srgbClr val="39059D"/>
                </a:solidFill>
                <a:latin typeface="Arial Narrow" charset="0"/>
              </a:rPr>
              <a:t>… </a:t>
            </a:r>
            <a:r>
              <a:rPr lang="pt-PT" sz="2400" b="0" dirty="0" smtClean="0">
                <a:solidFill>
                  <a:srgbClr val="39059D"/>
                </a:solidFill>
                <a:latin typeface="Arial Narrow" charset="0"/>
              </a:rPr>
              <a:t>Garantir a disponibilidade de sangue humano, de componentes sanguíneos, de órgãos, tecidos e células de origem humana, atendendo às necessidades Nacionais;…</a:t>
            </a:r>
          </a:p>
        </p:txBody>
      </p:sp>
      <p:pic>
        <p:nvPicPr>
          <p:cNvPr id="6148" name="Picture 8" descr="bloodcel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068960"/>
            <a:ext cx="5357850" cy="138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aptura de ecrã - 2012-10-08, 22.26.51.png"/>
          <p:cNvPicPr>
            <a:picLocks noChangeAspect="1"/>
          </p:cNvPicPr>
          <p:nvPr/>
        </p:nvPicPr>
        <p:blipFill>
          <a:blip r:embed="rId3" cstate="print">
            <a:lum bright="-14000" contrast="2000"/>
          </a:blip>
          <a:srcRect l="7443" t="2068" r="42375"/>
          <a:stretch>
            <a:fillRect/>
          </a:stretch>
        </p:blipFill>
        <p:spPr bwMode="auto">
          <a:xfrm>
            <a:off x="6826250" y="4419600"/>
            <a:ext cx="2317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 descr="Captura de ecrã - 2012-10-08, 22.26.51.png"/>
          <p:cNvPicPr>
            <a:picLocks noChangeAspect="1"/>
          </p:cNvPicPr>
          <p:nvPr/>
        </p:nvPicPr>
        <p:blipFill>
          <a:blip r:embed="rId3" cstate="print">
            <a:lum bright="-14000" contrast="2000"/>
          </a:blip>
          <a:srcRect l="7443" t="2068" r="42375" b="80942"/>
          <a:stretch>
            <a:fillRect/>
          </a:stretch>
        </p:blipFill>
        <p:spPr bwMode="auto">
          <a:xfrm>
            <a:off x="6816725" y="0"/>
            <a:ext cx="2327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1472" y="533400"/>
            <a:ext cx="5857916" cy="823898"/>
          </a:xfrm>
        </p:spPr>
        <p:txBody>
          <a:bodyPr/>
          <a:lstStyle/>
          <a:p>
            <a:pPr eaLnBrk="1" hangingPunct="1"/>
            <a:r>
              <a:rPr lang="pt-PT" b="0" dirty="0" smtClean="0">
                <a:solidFill>
                  <a:srgbClr val="D41826"/>
                </a:solidFill>
                <a:latin typeface="Impact" charset="0"/>
              </a:rPr>
              <a:t> Atribuições do IPST, IP</a:t>
            </a:r>
            <a:endParaRPr lang="pt-PT" dirty="0" smtClean="0">
              <a:solidFill>
                <a:srgbClr val="D41826"/>
              </a:solidFill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609600" y="2411392"/>
            <a:ext cx="5243554" cy="2465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66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A </a:t>
            </a:r>
            <a:r>
              <a:rPr lang="pt-PT" sz="6600" b="1" dirty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DÁDIVA DE SANGUE…</a:t>
            </a: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10" name="Title 7"/>
          <p:cNvSpPr txBox="1">
            <a:spLocks/>
          </p:cNvSpPr>
          <p:nvPr/>
        </p:nvSpPr>
        <p:spPr bwMode="auto">
          <a:xfrm>
            <a:off x="609600" y="1752600"/>
            <a:ext cx="57912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z="5400" b="1" dirty="0" smtClean="0">
                <a:solidFill>
                  <a:srgbClr val="4B08A1"/>
                </a:solidFill>
                <a:latin typeface="Impact"/>
                <a:ea typeface="SimSun" charset="-122"/>
                <a:cs typeface="Impact"/>
              </a:rPr>
              <a:t> </a:t>
            </a:r>
            <a:endParaRPr kumimoji="0" lang="pt-PT" sz="5400" b="1" i="0" u="none" strike="noStrike" kern="0" cap="none" spc="0" normalizeH="0" baseline="0" noProof="0" dirty="0" smtClean="0">
              <a:ln>
                <a:noFill/>
              </a:ln>
              <a:solidFill>
                <a:srgbClr val="D41826"/>
              </a:solidFill>
              <a:effectLst/>
              <a:uLnTx/>
              <a:uFillTx/>
              <a:latin typeface="Arial Narrow"/>
              <a:ea typeface="+mj-ea"/>
              <a:cs typeface="Arial Narro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81000" y="1456184"/>
            <a:ext cx="5867400" cy="43490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4000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PODE </a:t>
            </a:r>
            <a:r>
              <a:rPr lang="pt-PT" sz="4000" b="1" dirty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DAR SANGUE</a:t>
            </a:r>
            <a:r>
              <a:rPr lang="pt-PT" sz="4000" b="1" dirty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, DESDE QUE, SE </a:t>
            </a:r>
            <a:r>
              <a:rPr lang="pt-PT" sz="4000" b="1" dirty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SINTA</a:t>
            </a:r>
            <a:r>
              <a:rPr lang="pt-PT" sz="4000" b="1" dirty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 COM </a:t>
            </a:r>
            <a:r>
              <a:rPr lang="pt-PT" sz="4000" b="1" dirty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SAÚDE</a:t>
            </a:r>
            <a:r>
              <a:rPr lang="pt-PT" sz="4000" b="1" dirty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, PESE PELO MENOS </a:t>
            </a:r>
            <a:r>
              <a:rPr lang="pt-PT" sz="4000" b="1" dirty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50 KG </a:t>
            </a:r>
            <a:r>
              <a:rPr lang="pt-PT" sz="4000" b="1" dirty="0">
                <a:solidFill>
                  <a:srgbClr val="9B8C75"/>
                </a:solidFill>
                <a:latin typeface="Arial Narrow"/>
                <a:ea typeface="SimSun" charset="-122"/>
                <a:cs typeface="Arial Narrow"/>
              </a:rPr>
              <a:t>E TENHA 18 </a:t>
            </a:r>
            <a:r>
              <a:rPr lang="pt-PT" sz="4000" b="1" dirty="0" smtClean="0">
                <a:solidFill>
                  <a:srgbClr val="9B8C75"/>
                </a:solidFill>
                <a:latin typeface="Arial Narrow"/>
                <a:ea typeface="SimSun" charset="-122"/>
                <a:cs typeface="Arial Narrow"/>
              </a:rPr>
              <a:t>ANOS</a:t>
            </a:r>
            <a:r>
              <a:rPr lang="pt-PT" sz="4000" b="1" dirty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32656" y="214290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3600" b="1" dirty="0" smtClean="0">
                <a:solidFill>
                  <a:srgbClr val="4B08A1"/>
                </a:solidFill>
                <a:latin typeface="Impact"/>
                <a:cs typeface="Impact"/>
              </a:rPr>
              <a:t>Dádiva de Sangue</a:t>
            </a:r>
            <a:endParaRPr lang="pt-PT" sz="2800" b="1" dirty="0">
              <a:solidFill>
                <a:srgbClr val="E00034"/>
              </a:solidFill>
              <a:latin typeface="Impact"/>
              <a:cs typeface="Impac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7" name="Picture 6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0366" y="1268760"/>
            <a:ext cx="6072230" cy="50851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16000">
              <a:lnSpc>
                <a:spcPts val="39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216000">
              <a:lnSpc>
                <a:spcPts val="39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APÓS </a:t>
            </a:r>
            <a:r>
              <a:rPr lang="pt-PT" sz="2800" b="1" dirty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A SUA DÁDIVA DE SANGUE </a:t>
            </a:r>
            <a:r>
              <a:rPr lang="pt-PT" sz="2800" b="1" dirty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DEVE OBSERVAR OS SEGUINTES CONSELHOS: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INGERIR MAIS LÍQUIDOS QUE O HABITUAL;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 EVITAR FUMAR;</a:t>
            </a:r>
          </a:p>
          <a:p>
            <a:pPr marL="216000">
              <a:lnSpc>
                <a:spcPts val="3900"/>
              </a:lnSpc>
              <a:buClr>
                <a:srgbClr val="E00034"/>
              </a:buClr>
              <a:buSzPct val="150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 EVITAR ESFORÇOS FÍSICOS </a:t>
            </a:r>
            <a:r>
              <a:rPr lang="pt-PT" sz="2800" b="1" dirty="0">
                <a:solidFill>
                  <a:schemeClr val="accent5"/>
                </a:solidFill>
                <a:latin typeface="Arial Narrow" pitchFamily="34" charset="0"/>
                <a:ea typeface="SimSun" charset="-122"/>
              </a:rPr>
              <a:t>(</a:t>
            </a:r>
            <a:r>
              <a:rPr lang="pt-PT" sz="2800" b="1" dirty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TRABALHOS EM ALTURA</a:t>
            </a:r>
            <a:r>
              <a:rPr lang="pt-PT" sz="2800" b="1" dirty="0" smtClean="0">
                <a:solidFill>
                  <a:schemeClr val="accent5"/>
                </a:solidFill>
                <a:latin typeface="Arial Narrow" pitchFamily="34" charset="0"/>
                <a:ea typeface="SimSun" charset="-122"/>
              </a:rPr>
              <a:t>, </a:t>
            </a:r>
            <a:r>
              <a:rPr lang="pt-PT" sz="2800" b="1" dirty="0" smtClean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MERGULHO</a:t>
            </a: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 </a:t>
            </a:r>
            <a:r>
              <a:rPr lang="pt-PT" sz="2800" b="1" dirty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OU VIAGENS DE </a:t>
            </a:r>
            <a:r>
              <a:rPr lang="pt-PT" sz="2800" b="1" dirty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AVIÃO)</a:t>
            </a:r>
            <a:r>
              <a:rPr lang="pt-PT" sz="2800" b="1" dirty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32656" y="214290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3600" b="1" dirty="0" smtClean="0">
                <a:solidFill>
                  <a:srgbClr val="4B08A1"/>
                </a:solidFill>
                <a:latin typeface="Impact"/>
                <a:cs typeface="Impact"/>
              </a:rPr>
              <a:t>Dádiva de Sangue</a:t>
            </a:r>
            <a:endParaRPr lang="pt-PT" sz="2800" b="1" dirty="0">
              <a:solidFill>
                <a:srgbClr val="E00034"/>
              </a:solidFill>
              <a:latin typeface="Impact"/>
              <a:cs typeface="Impac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87490" y="1285860"/>
            <a:ext cx="6286544" cy="514353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sz="40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 marL="342900">
              <a:lnSpc>
                <a:spcPts val="4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AO</a:t>
            </a:r>
            <a:r>
              <a:rPr lang="pt-PT" sz="2800" b="1" dirty="0" smtClean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 </a:t>
            </a:r>
            <a:r>
              <a:rPr lang="pt-PT" sz="2800" b="1" dirty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DAR SANGUE </a:t>
            </a:r>
            <a:r>
              <a:rPr lang="pt-PT" sz="2800" b="1" dirty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ESTÁ A CONTRIBUIR PARA O AUMENTO DA </a:t>
            </a:r>
            <a:r>
              <a:rPr lang="pt-PT" sz="2800" b="1" dirty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QUALIDADE DE VIDA </a:t>
            </a:r>
            <a:r>
              <a:rPr lang="pt-PT" sz="2800" b="1" dirty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DE MILHARES DE DOENTES, QUE TODOS OS DIAS DEPENDEM DE </a:t>
            </a:r>
            <a:r>
              <a:rPr lang="pt-PT" sz="2800" b="1" dirty="0" smtClean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TRANSFUSÕES </a:t>
            </a:r>
            <a:r>
              <a:rPr lang="pt-PT" sz="2800" b="1" dirty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PARA CONTINUAREM A </a:t>
            </a:r>
            <a:r>
              <a:rPr lang="pt-PT" sz="2800" b="1" dirty="0" smtClean="0">
                <a:solidFill>
                  <a:srgbClr val="E00034"/>
                </a:solidFill>
                <a:latin typeface="Arial Narrow" pitchFamily="34" charset="0"/>
                <a:ea typeface="SimSun" charset="-122"/>
              </a:rPr>
              <a:t>VIVER</a:t>
            </a:r>
            <a:r>
              <a:rPr lang="pt-PT" sz="2800" b="1" dirty="0" smtClean="0">
                <a:solidFill>
                  <a:srgbClr val="4B08A1"/>
                </a:solidFill>
                <a:latin typeface="Arial Narrow" pitchFamily="34" charset="0"/>
                <a:ea typeface="SimSun" charset="-122"/>
              </a:rPr>
              <a:t>. </a:t>
            </a:r>
            <a:r>
              <a:rPr lang="pt-PT" sz="2000" b="1" dirty="0" smtClean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(POR EXEMPLO </a:t>
            </a:r>
            <a:r>
              <a:rPr lang="pt-PT" sz="2000" b="1" dirty="0">
                <a:solidFill>
                  <a:srgbClr val="9B8C75"/>
                </a:solidFill>
                <a:latin typeface="Arial Narrow" pitchFamily="34" charset="0"/>
                <a:ea typeface="SimSun" charset="-122"/>
              </a:rPr>
              <a:t>DOENTES QUE AGUARDAM UM TRANSPLANTE DE MEDÚLA ÓSSEA)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32656" y="214290"/>
            <a:ext cx="4343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3600" b="1" dirty="0" smtClean="0">
                <a:solidFill>
                  <a:srgbClr val="4B08A1"/>
                </a:solidFill>
                <a:latin typeface="Impact"/>
                <a:cs typeface="Impact"/>
              </a:rPr>
              <a:t>Dádiva de Sangue</a:t>
            </a:r>
            <a:endParaRPr lang="pt-PT" sz="2800" b="1" dirty="0">
              <a:solidFill>
                <a:srgbClr val="E00034"/>
              </a:solidFill>
              <a:latin typeface="Impact"/>
              <a:cs typeface="Impac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914400" y="954024"/>
            <a:ext cx="4943484" cy="4275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PT" sz="56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PT" sz="5600" b="1" dirty="0" smtClean="0">
              <a:solidFill>
                <a:srgbClr val="4B08A1"/>
              </a:solidFill>
              <a:latin typeface="Impact" pitchFamily="34" charset="0"/>
              <a:ea typeface="SimSun" charset="-122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PT" sz="4800" b="1" dirty="0" smtClean="0">
                <a:solidFill>
                  <a:srgbClr val="E00034"/>
                </a:solidFill>
                <a:ea typeface="SimSun" charset="-122"/>
              </a:rPr>
              <a:t>INSCRIÇÃO DE POTENCIAIS DADORES DE MEDULA ÓSSEA…</a:t>
            </a:r>
            <a:endParaRPr lang="pt-PT" sz="4800" b="1" dirty="0">
              <a:solidFill>
                <a:srgbClr val="E00034"/>
              </a:solidFill>
              <a:ea typeface="SimSun" charset="-122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3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5929354" cy="1428760"/>
          </a:xfrm>
        </p:spPr>
        <p:txBody>
          <a:bodyPr>
            <a:normAutofit/>
          </a:bodyPr>
          <a:lstStyle/>
          <a:p>
            <a:r>
              <a:rPr lang="pt-PT" sz="3200" b="1" dirty="0" smtClean="0">
                <a:solidFill>
                  <a:srgbClr val="E00034"/>
                </a:solidFill>
                <a:latin typeface="Impact" pitchFamily="34" charset="0"/>
                <a:ea typeface="SimSun" charset="-122"/>
              </a:rPr>
              <a:t>INSCRIÇÃO DE POTENCIAIS DADORES DE MEDULA ÓSSEA . . .  </a:t>
            </a:r>
            <a:endParaRPr lang="pt-PT" sz="3200" dirty="0">
              <a:latin typeface="Impact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6143668" cy="3714776"/>
          </a:xfrm>
        </p:spPr>
        <p:txBody>
          <a:bodyPr>
            <a:normAutofit/>
          </a:bodyPr>
          <a:lstStyle/>
          <a:p>
            <a:pPr marL="3429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t-PT" b="1" dirty="0" smtClean="0">
              <a:solidFill>
                <a:srgbClr val="4B08A1"/>
              </a:solidFill>
              <a:latin typeface="Impact"/>
              <a:ea typeface="SimSun" charset="-122"/>
              <a:cs typeface="Impact"/>
            </a:endParaRPr>
          </a:p>
          <a:p>
            <a:pPr marL="3429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t-PT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Para ser POTENCIAL DADOR</a:t>
            </a:r>
            <a:r>
              <a:rPr lang="pt-PT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, basta fazer uma pequena </a:t>
            </a:r>
            <a:r>
              <a:rPr lang="pt-PT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recolha de sangue,</a:t>
            </a:r>
            <a:r>
              <a:rPr lang="pt-PT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 e se tudo estiver bem, fica inscrito numa </a:t>
            </a:r>
            <a:r>
              <a:rPr lang="pt-PT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base de dados nacional e internacional</a:t>
            </a:r>
            <a:r>
              <a:rPr lang="pt-PT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,</a:t>
            </a:r>
            <a:r>
              <a:rPr lang="pt-PT" b="1" dirty="0" smtClean="0">
                <a:solidFill>
                  <a:srgbClr val="E00034"/>
                </a:solidFill>
                <a:latin typeface="Arial Narrow"/>
                <a:ea typeface="SimSun" charset="-122"/>
                <a:cs typeface="Arial Narrow"/>
              </a:rPr>
              <a:t> que</a:t>
            </a:r>
            <a:r>
              <a:rPr lang="pt-PT" b="1" dirty="0" smtClean="0">
                <a:solidFill>
                  <a:srgbClr val="9B8C75"/>
                </a:solidFill>
                <a:latin typeface="Arial Narrow"/>
                <a:ea typeface="SimSun" charset="-122"/>
                <a:cs typeface="Arial Narrow"/>
              </a:rPr>
              <a:t> é pesquisada diariamente para  </a:t>
            </a:r>
            <a:r>
              <a:rPr lang="pt-PT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TODOS </a:t>
            </a:r>
            <a:r>
              <a:rPr lang="pt-PT" b="1" dirty="0" smtClean="0">
                <a:solidFill>
                  <a:srgbClr val="9B8C75"/>
                </a:solidFill>
                <a:latin typeface="Arial Narrow"/>
                <a:ea typeface="SimSun" charset="-122"/>
                <a:cs typeface="Arial Narrow"/>
              </a:rPr>
              <a:t>os doentes que necessitam de transplante</a:t>
            </a:r>
            <a:r>
              <a:rPr lang="pt-PT" b="1" dirty="0" smtClean="0">
                <a:solidFill>
                  <a:srgbClr val="4B08A1"/>
                </a:solidFill>
                <a:latin typeface="Arial Narrow"/>
                <a:ea typeface="SimSun" charset="-122"/>
                <a:cs typeface="Arial Narrow"/>
              </a:rPr>
              <a:t>.</a:t>
            </a:r>
          </a:p>
          <a:p>
            <a:endParaRPr lang="pt-PT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0" y="0"/>
            <a:ext cx="2286000" cy="4343400"/>
          </a:xfrm>
          <a:prstGeom prst="rect">
            <a:avLst/>
          </a:prstGeom>
          <a:solidFill>
            <a:srgbClr val="39059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4" descr="Captura de ecrã - 2013-07-24, 23.22.19.png"/>
          <p:cNvPicPr>
            <a:picLocks noChangeAspect="1"/>
          </p:cNvPicPr>
          <p:nvPr/>
        </p:nvPicPr>
        <p:blipFill>
          <a:blip r:embed="rId2" cstate="print"/>
          <a:srcRect l="9872" t="-2752" r="6216" b="459"/>
          <a:stretch>
            <a:fillRect/>
          </a:stretch>
        </p:blipFill>
        <p:spPr>
          <a:xfrm>
            <a:off x="6855279" y="4343400"/>
            <a:ext cx="2288721" cy="2514600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010400" y="2895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</a:pPr>
            <a:r>
              <a:rPr lang="pt-PT" sz="1600" dirty="0">
                <a:solidFill>
                  <a:srgbClr val="F2F2F2"/>
                </a:solidFill>
                <a:latin typeface="Arial" charset="0"/>
                <a:cs typeface="Arial" charset="0"/>
              </a:rPr>
              <a:t>Instituto Português do Sangue e da Transplantação,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IPST ESSENCIAL">
      <a:dk1>
        <a:srgbClr val="4A08A1"/>
      </a:dk1>
      <a:lt1>
        <a:srgbClr val="FFFFFF"/>
      </a:lt1>
      <a:dk2>
        <a:srgbClr val="9B8C75"/>
      </a:dk2>
      <a:lt2>
        <a:srgbClr val="FFFFFF"/>
      </a:lt2>
      <a:accent1>
        <a:srgbClr val="E00034"/>
      </a:accent1>
      <a:accent2>
        <a:srgbClr val="FFFFFF"/>
      </a:accent2>
      <a:accent3>
        <a:srgbClr val="4A08A1"/>
      </a:accent3>
      <a:accent4>
        <a:srgbClr val="87D9C2"/>
      </a:accent4>
      <a:accent5>
        <a:srgbClr val="9B8C75"/>
      </a:accent5>
      <a:accent6>
        <a:srgbClr val="FFFFFF"/>
      </a:accent6>
      <a:hlink>
        <a:srgbClr val="4A08A1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9579</TotalTime>
  <Words>563</Words>
  <Application>Microsoft Office PowerPoint</Application>
  <PresentationFormat>Apresentação no Ecrã (4:3)</PresentationFormat>
  <Paragraphs>72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dos diapositivos</vt:lpstr>
      </vt:variant>
      <vt:variant>
        <vt:i4>16</vt:i4>
      </vt:variant>
    </vt:vector>
  </HeadingPairs>
  <TitlesOfParts>
    <vt:vector size="19" baseType="lpstr">
      <vt:lpstr>Tema do Office</vt:lpstr>
      <vt:lpstr>Tema do Office</vt:lpstr>
      <vt:lpstr>Tema do Office</vt:lpstr>
      <vt:lpstr>Diapositivo 1</vt:lpstr>
      <vt:lpstr>Missão do IPST, IP</vt:lpstr>
      <vt:lpstr> Atribuições do IPST, IP</vt:lpstr>
      <vt:lpstr>Diapositivo 4</vt:lpstr>
      <vt:lpstr>Diapositivo 5</vt:lpstr>
      <vt:lpstr>Diapositivo 6</vt:lpstr>
      <vt:lpstr>Diapositivo 7</vt:lpstr>
      <vt:lpstr>Diapositivo 8</vt:lpstr>
      <vt:lpstr>INSCRIÇÃO DE POTENCIAIS DADORES DE MEDULA ÓSSEA . . .  </vt:lpstr>
      <vt:lpstr>Diapositivo 10</vt:lpstr>
      <vt:lpstr>Diapositivo 11</vt:lpstr>
      <vt:lpstr>Diapositivo 12</vt:lpstr>
      <vt:lpstr>Diapositivo 13</vt:lpstr>
      <vt:lpstr>Diapositivo 14</vt:lpstr>
      <vt:lpstr>Em nome dos e do IPST,IP… o IPST,IP… </vt:lpstr>
      <vt:lpstr>IPST, 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Diapositivo 1</dc:title>
  <dc:creator>CATARINA_M_LOPES</dc:creator>
  <cp:keywords/>
  <cp:lastModifiedBy>Maria.Medeiros</cp:lastModifiedBy>
  <cp:revision>1399</cp:revision>
  <cp:lastPrinted>1601-01-01T00:00:00Z</cp:lastPrinted>
  <dcterms:created xsi:type="dcterms:W3CDTF">2013-07-30T23:16:32Z</dcterms:created>
  <dcterms:modified xsi:type="dcterms:W3CDTF">2014-11-20T14:23:42Z</dcterms:modified>
</cp:coreProperties>
</file>